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fa03ca8a0bb4fcb" /><Relationship Type="http://schemas.openxmlformats.org/officeDocument/2006/relationships/extended-properties" Target="/docProps/app.xml" Id="R526b01d620c24fde" /><Relationship Type="http://schemas.openxmlformats.org/officeDocument/2006/relationships/officeDocument" Target="/ppt/presentation.xml" Id="Ra48546ccae264eb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218ca2189f24d54"/>
  </p:sldMasterIdLst>
  <p:notesMasterIdLst>
    <p:notesMasterId xmlns:r="http://schemas.openxmlformats.org/officeDocument/2006/relationships" r:id="R9b9b85b121a94b95"/>
  </p:notesMasterIdLst>
  <p:sldIdLst>
    <p:sldId xmlns:r="http://schemas.openxmlformats.org/officeDocument/2006/relationships" id="256" r:id="Rf0463ceab8754b0d"/>
    <p:sldId xmlns:r="http://schemas.openxmlformats.org/officeDocument/2006/relationships" id="257" r:id="R81f2ed54820f451a"/>
    <p:sldId xmlns:r="http://schemas.openxmlformats.org/officeDocument/2006/relationships" id="258" r:id="R1103d892252a4032"/>
    <p:sldId xmlns:r="http://schemas.openxmlformats.org/officeDocument/2006/relationships" id="259" r:id="R4b2b3baefe23409e"/>
    <p:sldId xmlns:r="http://schemas.openxmlformats.org/officeDocument/2006/relationships" id="260" r:id="R4114c9eecd274756"/>
    <p:sldId xmlns:r="http://schemas.openxmlformats.org/officeDocument/2006/relationships" id="261" r:id="R88559f773c1b4287"/>
    <p:sldId xmlns:r="http://schemas.openxmlformats.org/officeDocument/2006/relationships" id="262" r:id="R73dc74b61c114917"/>
    <p:sldId xmlns:r="http://schemas.openxmlformats.org/officeDocument/2006/relationships" id="263" r:id="R969400ab1a114893"/>
    <p:sldId xmlns:r="http://schemas.openxmlformats.org/officeDocument/2006/relationships" id="264" r:id="R5cbdfe50ab854ce9"/>
    <p:sldId xmlns:r="http://schemas.openxmlformats.org/officeDocument/2006/relationships" id="265" r:id="R162963d00ee046ec"/>
    <p:sldId xmlns:r="http://schemas.openxmlformats.org/officeDocument/2006/relationships" id="266" r:id="R7552a337bf3f416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c4d336836334790" /><Relationship Type="http://schemas.openxmlformats.org/officeDocument/2006/relationships/slideMaster" Target="/ppt/slideMasters/slideMaster1.xml" Id="Rb218ca2189f24d54" /><Relationship Type="http://schemas.openxmlformats.org/officeDocument/2006/relationships/notesMaster" Target="/ppt/notesMasters/notesMaster1.xml" Id="R9b9b85b121a94b95" /><Relationship Type="http://schemas.openxmlformats.org/officeDocument/2006/relationships/presProps" Target="/ppt/presProps.xml" Id="R543e9ab58e9b4355" /><Relationship Type="http://schemas.openxmlformats.org/officeDocument/2006/relationships/tableStyles" Target="/ppt/tableStyles.xml" Id="R0c1a8c53277441a6" /><Relationship Type="http://schemas.openxmlformats.org/officeDocument/2006/relationships/slide" Target="/ppt/slides/slide1.xml" Id="Rf0463ceab8754b0d" /><Relationship Type="http://schemas.openxmlformats.org/officeDocument/2006/relationships/slide" Target="/ppt/slides/slide2.xml" Id="R81f2ed54820f451a" /><Relationship Type="http://schemas.openxmlformats.org/officeDocument/2006/relationships/slide" Target="/ppt/slides/slide3.xml" Id="R1103d892252a4032" /><Relationship Type="http://schemas.openxmlformats.org/officeDocument/2006/relationships/slide" Target="/ppt/slides/slide4.xml" Id="R4b2b3baefe23409e" /><Relationship Type="http://schemas.openxmlformats.org/officeDocument/2006/relationships/slide" Target="/ppt/slides/slide5.xml" Id="R4114c9eecd274756" /><Relationship Type="http://schemas.openxmlformats.org/officeDocument/2006/relationships/slide" Target="/ppt/slides/slide6.xml" Id="R88559f773c1b4287" /><Relationship Type="http://schemas.openxmlformats.org/officeDocument/2006/relationships/slide" Target="/ppt/slides/slide7.xml" Id="R73dc74b61c114917" /><Relationship Type="http://schemas.openxmlformats.org/officeDocument/2006/relationships/slide" Target="/ppt/slides/slide8.xml" Id="R969400ab1a114893" /><Relationship Type="http://schemas.openxmlformats.org/officeDocument/2006/relationships/slide" Target="/ppt/slides/slide9.xml" Id="R5cbdfe50ab854ce9" /><Relationship Type="http://schemas.openxmlformats.org/officeDocument/2006/relationships/slide" Target="/ppt/slides/slide10.xml" Id="R162963d00ee046ec" /><Relationship Type="http://schemas.openxmlformats.org/officeDocument/2006/relationships/slide" Target="/ppt/slides/slide11.xml" Id="R7552a337bf3f416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03007b24ef7442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8e389a2e258479f" /><Relationship Type="http://schemas.openxmlformats.org/officeDocument/2006/relationships/notesMaster" Target="/ppt/notesMasters/notesMaster1.xml" Id="R49f3907bfb1544f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9ef29b3ac824679" /><Relationship Type="http://schemas.openxmlformats.org/officeDocument/2006/relationships/notesMaster" Target="/ppt/notesMasters/notesMaster1.xml" Id="Rccc19fb993374ff7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ce9e401d5da4a45" /><Relationship Type="http://schemas.openxmlformats.org/officeDocument/2006/relationships/notesMaster" Target="/ppt/notesMasters/notesMaster1.xml" Id="R6418edc37e7e462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c636c5652774b20" /><Relationship Type="http://schemas.openxmlformats.org/officeDocument/2006/relationships/notesMaster" Target="/ppt/notesMasters/notesMaster1.xml" Id="R88ce4f82ea6c447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33d0dd27aec48de" /><Relationship Type="http://schemas.openxmlformats.org/officeDocument/2006/relationships/notesMaster" Target="/ppt/notesMasters/notesMaster1.xml" Id="Rd85ba15ceaf74f3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ca9529aaa8f430a" /><Relationship Type="http://schemas.openxmlformats.org/officeDocument/2006/relationships/notesMaster" Target="/ppt/notesMasters/notesMaster1.xml" Id="R03e1323e6a02498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4d00689798e4c0a" /><Relationship Type="http://schemas.openxmlformats.org/officeDocument/2006/relationships/notesMaster" Target="/ppt/notesMasters/notesMaster1.xml" Id="R77b5a4eeb1f0493a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0094c9d894c4c7b" /><Relationship Type="http://schemas.openxmlformats.org/officeDocument/2006/relationships/notesMaster" Target="/ppt/notesMasters/notesMaster1.xml" Id="Rddff8a9baef14a3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2c8de5f454d4751" /><Relationship Type="http://schemas.openxmlformats.org/officeDocument/2006/relationships/notesMaster" Target="/ppt/notesMasters/notesMaster1.xml" Id="Rb711618816d94ca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c51828d0d174b05" /><Relationship Type="http://schemas.openxmlformats.org/officeDocument/2006/relationships/notesMaster" Target="/ppt/notesMasters/notesMaster1.xml" Id="Rfa02f643450e47a2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dc43ce68fc34e8f" /><Relationship Type="http://schemas.openxmlformats.org/officeDocument/2006/relationships/notesMaster" Target="/ppt/notesMasters/notesMaster1.xml" Id="R80345ba31dac421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image generated for this proposal. It represents the intended atmosphere and does not depict a previous Untamed Productions event.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Portrait supplied by Ava Da Costa Maia for use in this proposal.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https://www.untamedproductions.co.uk/abi-myles, accessed 15 September 2026. Portrait sourced from the same page.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Ava review source: https://nottscomedyreview.wordpress.com/2025/06/30/acts-that-have-impressed-me-the-most-june-2025/ . Additional Ava testimonials and the words ‘instantly bookable’ and ‘gold’ were supplied by Ava Da Costa Maia. Abi biography, reviews and video source: https://www.untamedproductions.co.uk/abi-myles, accessed 15 September 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Add a direct business email address, telephone number and showreel link if desired before external circulation.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bedfa8c00a3444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9b64514355ea45d0" /><Relationship Type="http://schemas.openxmlformats.org/officeDocument/2006/relationships/slideLayout" Target="/ppt/slideLayouts/slideLayout1.xml" Id="Rfcb03947382e46b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cb03947382e46b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2dbf9b738e4caf" /><Relationship Type="http://schemas.openxmlformats.org/officeDocument/2006/relationships/image" Target="/ppt/media/image.png" Id="R6ac59877db6647e7" /><Relationship Type="http://schemas.openxmlformats.org/officeDocument/2006/relationships/notesSlide" Target="/ppt/notesSlides/notesSlide1.xml" Id="R812e3327378a4d9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de2d3c9f934a6a" /><Relationship Type="http://schemas.openxmlformats.org/officeDocument/2006/relationships/notesSlide" Target="/ppt/notesSlides/notesSlide2.xml" Id="Rf769bb368ad749e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b903c6d10544c0a" /><Relationship Type="http://schemas.openxmlformats.org/officeDocument/2006/relationships/notesSlide" Target="/ppt/notesSlides/notesSlide3.xml" Id="R0024ef80ed394d1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042948afd6b41e1" /><Relationship Type="http://schemas.openxmlformats.org/officeDocument/2006/relationships/notesSlide" Target="/ppt/notesSlides/notesSlide4.xml" Id="Rd1102e955e8b464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2fb4b5763b4fff" /><Relationship Type="http://schemas.openxmlformats.org/officeDocument/2006/relationships/notesSlide" Target="/ppt/notesSlides/notesSlide5.xml" Id="R566314372d5b468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94c62b63014d7f" /><Relationship Type="http://schemas.openxmlformats.org/officeDocument/2006/relationships/notesSlide" Target="/ppt/notesSlides/notesSlide6.xml" Id="Rf2a75e85994c414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f111b9faedd4d96" /><Relationship Type="http://schemas.openxmlformats.org/officeDocument/2006/relationships/image" Target="/ppt/media/image.jpeg" Id="R769e7d8933124270" /><Relationship Type="http://schemas.openxmlformats.org/officeDocument/2006/relationships/notesSlide" Target="/ppt/notesSlides/notesSlide7.xml" Id="Ree13c7cd6040401e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7bfbeb8c4d34da9" /><Relationship Type="http://schemas.openxmlformats.org/officeDocument/2006/relationships/image" Target="/ppt/media/image2.jpeg" Id="Re4194451d09b4ff5" /><Relationship Type="http://schemas.openxmlformats.org/officeDocument/2006/relationships/notesSlide" Target="/ppt/notesSlides/notesSlide8.xml" Id="R7e57db9cc501409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398a43d96041c5" /><Relationship Type="http://schemas.openxmlformats.org/officeDocument/2006/relationships/hyperlink" Target="https://www.youtube.com/watch?v=KABEatmi93A" TargetMode="External" Id="Rc0a2064962c047b6" /><Relationship Type="http://schemas.openxmlformats.org/officeDocument/2006/relationships/hyperlink" Target="https://youtu.be/lC60OR3td1A" TargetMode="External" Id="R6d2b18cc03844f64" /><Relationship Type="http://schemas.openxmlformats.org/officeDocument/2006/relationships/hyperlink" Target="https://youtu.be/QTvK-G9QviI" TargetMode="External" Id="R70afbd571f0e4eb1" /><Relationship Type="http://schemas.openxmlformats.org/officeDocument/2006/relationships/hyperlink" Target="https://www.youtube.com/watch?v=wL5Jkn2yCsk" TargetMode="External" Id="Rf76637c83d79445a" /><Relationship Type="http://schemas.openxmlformats.org/officeDocument/2006/relationships/notesSlide" Target="/ppt/notesSlides/notesSlide9.xml" Id="R3dedd9be23d9415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fce6085bcef44dd" /><Relationship Type="http://schemas.openxmlformats.org/officeDocument/2006/relationships/notesSlide" Target="/ppt/notesSlides/notesSlide10.xml" Id="R18afe123485f489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27b47729e94689" /><Relationship Type="http://schemas.openxmlformats.org/officeDocument/2006/relationships/notesSlide" Target="/ppt/notesSlides/notesSlide11.xml" Id="Ra5f71677cbeb41a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C17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ac59877db6647e7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EE90AD-5B80-4C8D-871D-406EBE9EC5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11D">
              <a:alpha val="85098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B097551-CA0F-4F19-9E0C-1E9355895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D263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E8348F-3E5C-493E-988A-D9C4D9A42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858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rPr>
              <a:t>UNTAMED PRODUCTIONS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1E0474-2F1F-46F2-9310-BBF3AA9F5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076450"/>
            <a:ext cx="638175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1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Dinner &amp; Laughs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32DF90-0D6D-4A92-99CE-3DFCD2963D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3000375"/>
            <a:ext cx="56197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025" b="0" i="0">
                <a:solidFill>
                  <a:srgbClr val="F6F0E7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 i="0">
                <a:solidFill>
                  <a:srgbClr val="F6F0E7"/>
                </a:solidFill>
                <a:latin typeface="DejaVu Sans"/>
                <a:ea typeface="DejaVu Sans"/>
                <a:cs typeface="DejaVu Sans"/>
              </a:rPr>
              <a:t>Live comedy designed for independent hotels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80EEC0-5258-4096-BA19-B10C334FF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048125"/>
            <a:ext cx="95250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94E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20D15D-94D7-417B-9157-03D45AE0F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4286250"/>
            <a:ext cx="5905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rPr>
              <a:t>A complete 75–90 minute show from £350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3DE765-5111-4BF6-AC17-DB40A3250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567690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F6F0E7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F6F0E7"/>
                </a:solidFill>
                <a:latin typeface="DejaVu Sans"/>
                <a:ea typeface="DejaVu Sans"/>
                <a:cs typeface="DejaVu Sans"/>
              </a:rPr>
              <a:t>South Wales launch  |  UK bookings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1578B4D-39B0-4914-9326-F2C049B4D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" y="6000750"/>
            <a:ext cx="4762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rPr>
              <a:t>www.untamedproductions.co.uk</a:t>
            </a:r>
          </a:p>
        </p:txBody>
      </p:sp>
    </p:spTree>
    <p:extLst>
      <p:ext uri="{BB962C8B-B14F-4D97-AF65-F5344CB8AC3E}">
        <p14:creationId xmlns:p14="http://schemas.microsoft.com/office/powerpoint/2010/main" val="14801143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C11662-E8CE-4137-B95C-E3EA78D08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THE HOTEL OPPORTUNITY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88C586-4E31-422E-84FB-448E0C524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19150"/>
            <a:ext cx="10744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A quieter evening can become an occasion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A63C24-FF77-40B8-9A62-B92B55CBF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43050"/>
            <a:ext cx="704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D263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43CD37-B416-4F6A-8F67-B744EC29A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885950"/>
            <a:ext cx="7239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2175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A comedy supper club gives local guests a reason to book dinner, stay for drinks and consider an overnight package.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348779-FD38-4BE9-89E8-941F991CE7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1952625"/>
            <a:ext cx="38100" cy="3067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94E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A312588-A11B-4FF6-9AA3-B718CA1A82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0002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RESTAURANT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3D9AAE-1C5D-49D2-B112-61466B0BE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2276475"/>
            <a:ext cx="285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More covers on a chosen date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B17DDE2-C786-495E-BB99-5A081599B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1051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BAR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1017B4C-1CA0-4474-AFCF-FB3DABA2A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3381375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Extra dwell time and drinks sales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93060E-1799-4265-9257-FCCC2BBC3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26720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BEDROOMS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E0BFB88-9605-426A-8B4C-E84E8A9F91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34400" y="4543425"/>
            <a:ext cx="285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An easy overnight upgrade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BE3E06-D07F-46B9-9811-27B7F59BB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76625"/>
            <a:ext cx="64770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5000"/>
              </a:lnSpc>
              <a:buNone/>
              <a:defRPr sz="1800" b="0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The hotel keeps control of pricing, ticket sales, food and the guest relationship.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941C90-6024-4805-B8EE-33BC3A22A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10125"/>
            <a:ext cx="6667500" cy="876300"/>
          </a:xfrm>
          <a:prstGeom xmlns:a="http://schemas.openxmlformats.org/drawingml/2006/main" prst="roundRect">
            <a:avLst>
              <a:gd name="adj" fmla="val 15217"/>
            </a:avLst>
          </a:prstGeom>
          <a:solidFill xmlns:a="http://schemas.openxmlformats.org/drawingml/2006/main">
            <a:srgbClr val="0C1726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CCB491-4540-42DC-A1B5-92A0B8625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5019675"/>
            <a:ext cx="60769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6F0E7"/>
                </a:solidFill>
                <a:latin typeface="DejaVu Sans"/>
                <a:ea typeface="DejaVu Sans"/>
                <a:cs typeface="DejaVu Sans"/>
              </a:defRPr>
            </a:pPr>
            <a:r>
              <a:rPr sz="1650" b="1" i="0">
                <a:solidFill>
                  <a:srgbClr val="F6F0E7"/>
                </a:solidFill>
                <a:latin typeface="DejaVu Sans"/>
                <a:ea typeface="DejaVu Sans"/>
                <a:cs typeface="DejaVu Sans"/>
              </a:rPr>
              <a:t>Ideal for Thursday, Friday or Sunday evenings between major seasonal events.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7E28C81-D627-4AF4-8A0A-81591295D2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38900"/>
            <a:ext cx="400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D263D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33B756E-A57A-4B22-AE65-2AD5537F3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6296025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UNTAMED PRODUCTIONS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8FC691A-5AF3-43DB-9EC4-DEAAD7AEF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2769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5167137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C17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9C9B159-905D-48BA-9865-A23A4B39F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rPr>
              <a:t>THE GUEST EXPERIENCE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B29ADE-1751-4769-8503-89EB17152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19150"/>
            <a:ext cx="10744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relaxed evening with a clear rhythm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BE7F3E-326D-47AE-9320-CD9EAA039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43050"/>
            <a:ext cx="704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94E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6D51414-F67C-42D5-9810-990130818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71700"/>
            <a:ext cx="85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A2C066-9B25-41C8-8F09-E1F4B37D8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86075"/>
            <a:ext cx="1809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43D57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514743-77F0-417A-8D7C-623DAFD7C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14675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rPr>
              <a:t>ARRIVE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58EDA41-D788-49C0-BAE5-4E4EC1B7C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24250"/>
            <a:ext cx="2000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 i="0">
                <a:solidFill>
                  <a:srgbClr val="F6F0E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 i="0">
                <a:solidFill>
                  <a:srgbClr val="F6F0E7"/>
                </a:solidFill>
                <a:latin typeface="DejaVu Sans"/>
                <a:ea typeface="DejaVu Sans"/>
                <a:cs typeface="DejaVu Sans"/>
              </a:rPr>
              <a:t>Guests settle in and order drinks.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D65A686-BB6B-4BAC-A851-782138832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171700"/>
            <a:ext cx="85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BA6033-B213-4EE4-8CD1-7C48E54E5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2886075"/>
            <a:ext cx="1809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43D57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BB9E58-1F44-4286-A2F7-FE6408AE3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114675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rPr>
              <a:t>DINE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CBE4D6-21E1-4F9D-B007-9F57FCDDF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38550" y="3524250"/>
            <a:ext cx="2000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 i="0">
                <a:solidFill>
                  <a:srgbClr val="F6F0E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 i="0">
                <a:solidFill>
                  <a:srgbClr val="F6F0E7"/>
                </a:solidFill>
                <a:latin typeface="DejaVu Sans"/>
                <a:ea typeface="DejaVu Sans"/>
                <a:cs typeface="DejaVu Sans"/>
              </a:rPr>
              <a:t>The hotel serves its chosen menu.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B2E8AF-91B7-49AF-B153-7F781DB00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171700"/>
            <a:ext cx="85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E647E68-FFDD-4A83-A0C2-34B48F114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886075"/>
            <a:ext cx="1809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43D5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0AFBB6-1D57-4A0F-9A2D-7105FBC9A2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114675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rPr>
              <a:t>LAUGH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F3013C0-4F25-4489-B129-54012666B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524250"/>
            <a:ext cx="2000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 i="0">
                <a:solidFill>
                  <a:srgbClr val="F6F0E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 i="0">
                <a:solidFill>
                  <a:srgbClr val="F6F0E7"/>
                </a:solidFill>
                <a:latin typeface="DejaVu Sans"/>
                <a:ea typeface="DejaVu Sans"/>
                <a:cs typeface="DejaVu Sans"/>
              </a:rPr>
              <a:t>Two comedians deliver a hosted show with an interval.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E91ED9C-92E0-4C59-953E-9E8DE0272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171700"/>
            <a:ext cx="857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8E99F5-339A-4356-AC65-F4B8D150B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2886075"/>
            <a:ext cx="180975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43D57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BC93D7A-8AA7-493F-8852-C779DD9A2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114675"/>
            <a:ext cx="2000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rPr>
              <a:t>STAY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21C624-17C9-4F09-B3FB-005AEFEDE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53550" y="3524250"/>
            <a:ext cx="2000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725" b="0" i="0">
                <a:solidFill>
                  <a:srgbClr val="F6F0E7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 i="0">
                <a:solidFill>
                  <a:srgbClr val="F6F0E7"/>
                </a:solidFill>
                <a:latin typeface="DejaVu Sans"/>
                <a:ea typeface="DejaVu Sans"/>
                <a:cs typeface="DejaVu Sans"/>
              </a:rPr>
              <a:t>Guests continue at the bar or upgrade to an overnight package.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1BCEFD-E84F-4021-9C84-D4DC83EA1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429250"/>
            <a:ext cx="1000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The format works as a stand-alone local event or as part of a short-break package.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162E463-2AE0-4C87-B6B3-7BAFE0FE8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38900"/>
            <a:ext cx="400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94E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3CA7C0D-49D0-4E85-BAC9-88B563EAF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6296025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6F0E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F6F0E7"/>
                </a:solidFill>
                <a:latin typeface="DejaVu Sans"/>
                <a:ea typeface="DejaVu Sans"/>
                <a:cs typeface="DejaVu Sans"/>
              </a:rPr>
              <a:t>UNTAMED PRODUCTIONS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1254885-EF77-4409-8749-EA6F67330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2769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6F0E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F6F0E7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4400845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58EEC4-F819-40AC-8D1F-CC4B14A8B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THE PACKAGE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B33C4E-1FFD-4F51-9E1E-E5A674BD7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19150"/>
            <a:ext cx="10744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One fee covers the complete comedy show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1C3ECC-997C-4540-952C-7368E77FA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43050"/>
            <a:ext cx="704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D263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7B4048-C7E6-4B36-AF41-1727D4348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3238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540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540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£350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496ECC5-9718-4DC1-895D-987911774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952750"/>
            <a:ext cx="304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regional launch fee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2EEB3C-F014-447D-908E-C9AFFA341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1952625"/>
            <a:ext cx="38100" cy="3190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94E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BCEDDB4-60E7-46A2-B6AD-531690B45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1924050"/>
            <a:ext cx="2428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Two comedians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B399CD-7663-4397-8A63-396D17020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1924050"/>
            <a:ext cx="3905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One performer also hosts the evening and manages the room.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2591AE6-5495-4A95-821C-A2EF9260C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2800350"/>
            <a:ext cx="2428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75–90 minutes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448BCB-F9B0-4E84-8C98-D38C85694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2800350"/>
            <a:ext cx="3905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Two comedy sections with a natural interval for bar sales.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D20687-224D-416B-A610-1DF5D3352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3676650"/>
            <a:ext cx="2428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Promotion supplied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3248C7-3BF2-4383-BDEA-D06374A56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3676650"/>
            <a:ext cx="3905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Photographs, biographies, show copy and a personalised poster.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8BF718-39BA-4093-A15D-D836865FE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53000" y="4552950"/>
            <a:ext cx="242887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Audience fit agreed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A3A27B-9237-4DA3-BFD8-89E9D7B66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552950"/>
            <a:ext cx="3905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425" b="0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1425" b="0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Warm adult comedy adapted to the hotel and its guests.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5A81C8-4EF2-4F0D-BCB6-7C1ACA931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43350"/>
            <a:ext cx="323850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6F0E7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6C3848-C0BF-4561-85AF-63BB66A8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43375"/>
            <a:ext cx="27813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275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The hotel provides dinner for both performers and suitable overnight accommodation with breakfast.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025727-73DC-4755-8457-890CB305A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543550"/>
            <a:ext cx="1074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00" b="0" i="1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 i="1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Travel outside the launch area and seasonal dates can be quoted separately.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EE18B5-60B6-4133-A878-9973093FA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38900"/>
            <a:ext cx="400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D263D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750A246-50A6-4224-A018-9A3ED425DB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6296025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UNTAMED PRODUCTIONS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60DA02-5A74-4022-B036-4522AC68D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2769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834881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30568BB-D23F-47AF-8654-D45C3BD46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ILLUSTRATIVE HOTEL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4A6499-A633-46F2-B0B2-89CE4BA31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19150"/>
            <a:ext cx="10744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A 40-cover event can contribute about £588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0FB9F7-9A7B-426F-ABD1-72A07ECEB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43050"/>
            <a:ext cx="704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D263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243054-CA4F-4896-A523-22BEC663C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000250"/>
            <a:ext cx="3619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40 guests × £39.95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C58795-C9D8-4C2F-A877-AF299320F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400300"/>
            <a:ext cx="3619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575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4575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£1,598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A7C3D9-CD8D-4B95-8942-5398DB101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19450"/>
            <a:ext cx="238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0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ticket revenue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12FE58-9619-475A-BC60-F1E4EDD46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2047875"/>
            <a:ext cx="3810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94E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A97800-0FBB-4EAE-9D55-7577390BDC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205740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Estimated food cost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E7369D-31F3-4911-B7B1-3BEF80663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5740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£560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4130E4-38E4-4BA0-B639-1EB420787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2505075"/>
            <a:ext cx="6238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FC2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DD1052-CBD7-4EA4-BEEB-EB1855FDE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2771775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Comedy performance fee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5DE71B-633B-43D5-BF51-08E0DD686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771775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£350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EF574A-2C05-4032-A7E1-EC498645B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3219450"/>
            <a:ext cx="6238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FC2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7EADAA-3569-4FB0-85C5-5B7FD1B8A7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3486150"/>
            <a:ext cx="4286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Promotion and ticketing allowance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3FF7C9D-3FD4-42AE-B730-C5EF6C4AC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3486150"/>
            <a:ext cx="1619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£100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83D5BE9-CCDD-4B6A-8231-798ACDA2A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3933825"/>
            <a:ext cx="6238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CFC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33CB51-E4BE-44B0-92D1-3E8C00F97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00625" y="4362450"/>
            <a:ext cx="3810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Indicative contribution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2D2980-F2C6-4857-B033-FB2B6E182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4267200"/>
            <a:ext cx="1619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2625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2625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£588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C93485C-5B2C-447A-A6DE-68871C35D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52950"/>
            <a:ext cx="3238500" cy="828675"/>
          </a:xfrm>
          <a:prstGeom xmlns:a="http://schemas.openxmlformats.org/drawingml/2006/main" prst="roundRect">
            <a:avLst>
              <a:gd name="adj" fmla="val 13793"/>
            </a:avLst>
          </a:prstGeom>
          <a:solidFill xmlns:a="http://schemas.openxmlformats.org/drawingml/2006/main">
            <a:srgbClr val="0C1726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761CA0-15BE-4588-95A0-771D229D2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752975"/>
            <a:ext cx="27813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rPr>
              <a:t>Approximate break-even: 18 guests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6FABDF-8571-4BA1-B3DE-2B2CBC57C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38800"/>
            <a:ext cx="10744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1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i="1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Illustration assumes £14 food cost per guest and £100 event allowance. Normal staffing and overheads remain the hotel’s responsibility.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C6F407-2886-4C00-889A-B01F23CDB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38900"/>
            <a:ext cx="400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D263D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A617A9-4265-48CD-B6DE-2D0EB4516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6296025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UNTAMED PRODUCTIONS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86E0D53-0505-48CE-9EA8-C29C3151E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2769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88837615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421A573-9B70-4BCC-AE39-E34B38D94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SHOW FORMAT AND TONE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ED428E-9468-4319-9C1E-A92FA523D6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19150"/>
            <a:ext cx="10744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Comedy that suits a hotel 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443C2C-CA36-4C66-9963-DEF3A7EC1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43050"/>
            <a:ext cx="704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D263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30C934-FBB1-4437-B553-697F7E11B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43100"/>
            <a:ext cx="10572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A professionally hosted evening with enough structure for service teams and enough flexibility for the room.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41FABF-E1E9-48D0-9843-792944EAE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4325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rPr>
              <a:t>7:00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8CB97D-D5BA-4A5C-815F-918E87143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00450"/>
            <a:ext cx="1543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Guests arrive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381E000-D98B-411F-9592-3EC33A575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00300" y="3314700"/>
            <a:ext cx="190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BDAE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C48338-7B78-4FBB-A2DF-9AC203E78C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314325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rPr>
              <a:t>7:30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A38AE8-0A5A-4B70-9B59-B0E18F7D3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3600450"/>
            <a:ext cx="1543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Dinner service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A7EBC78-A960-42F9-AC79-2E6A179B0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0" y="3314700"/>
            <a:ext cx="190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BDA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B2506E-F5CE-41E9-93C6-2F8B4A011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14325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rPr>
              <a:t>8:45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E3378E-DEA5-4BF7-8BEE-1088FA2B1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3600450"/>
            <a:ext cx="1543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Host opens the show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32BEF3-6E5F-41C7-B46F-A8AD95E0B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81700" y="3314700"/>
            <a:ext cx="190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BDAE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FF3F276-06A7-4892-A011-AB66E29C6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14325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rPr>
              <a:t>9:00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E2A223B-563A-439B-8789-9610B64DE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00450"/>
            <a:ext cx="1543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First comedy section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F3A1FF-7567-4580-BA4B-9E4AC23B6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72400" y="3314700"/>
            <a:ext cx="190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BDAE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49D7233-0CB1-4ED4-88FB-55EBCAD11C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314325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rPr>
              <a:t>9:25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000C642-DF4A-4732-A1AA-17CEE1E1A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6700" y="3600450"/>
            <a:ext cx="1543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Interval and bar service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0221FBF-7E15-4BE2-8D68-0421AFBDF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63100" y="3314700"/>
            <a:ext cx="190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BDAE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AA0260E-B351-4AF4-A709-4956B8A26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3143250"/>
            <a:ext cx="1428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9:45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5B49BE-DAC4-41B7-99BF-E1418E1F8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3600450"/>
            <a:ext cx="15430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35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Second comedy section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D1D3950-55F6-4355-8193-B8B8D3D06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91075"/>
            <a:ext cx="10744200" cy="733425"/>
          </a:xfrm>
          <a:prstGeom xmlns:a="http://schemas.openxmlformats.org/drawingml/2006/main" prst="roundRect">
            <a:avLst>
              <a:gd name="adj" fmla="val 15584"/>
            </a:avLst>
          </a:prstGeom>
          <a:solidFill xmlns:a="http://schemas.openxmlformats.org/drawingml/2006/main">
            <a:srgbClr val="F6F0E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DCC8C45-C673-4A2A-9329-472FE6C28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981575"/>
            <a:ext cx="10191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Content level is agreed in advance. The default is warm adult comedy suitable for a mixed leisure audience.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B604515-1596-4449-AFFD-E720C9ACBD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38900"/>
            <a:ext cx="400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D263D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2BE5713-2840-4580-A131-FD8E1D51B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6296025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UNTAMED PRODUCTIONS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37E82CB-0287-476C-8BC1-728561782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2769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494704976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C172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B8CBF6-0837-46D0-B95A-E3279310D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rPr>
              <a:t>YOUR LEAD COMEDIAN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C9795B-3F94-4808-9673-B35B0FEAC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19150"/>
            <a:ext cx="10744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proven professional-circuit act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DEDE526-9B47-4CD4-B537-D2039C964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43050"/>
            <a:ext cx="704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94E"/>
          </a:solidFill>
          <a:ln xmlns:a="http://schemas.openxmlformats.org/drawingml/2006/main" w="0">
            <a:noFill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9e7d8933124270"/>
          <a:srcRect xmlns:a="http://schemas.openxmlformats.org/drawingml/2006/main" l="0" t="7813" r="0" b="781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" y="1952625"/>
            <a:ext cx="3429000" cy="3857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EA8EFA-F16D-4A24-A049-8365DBA9B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1943100"/>
            <a:ext cx="6477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defRPr>
            </a:pPr>
            <a:r>
              <a:rPr sz="2700" b="1" i="0">
                <a:solidFill>
                  <a:srgbClr val="D5A94E"/>
                </a:solidFill>
                <a:latin typeface="DejaVu Sans"/>
                <a:ea typeface="DejaVu Sans"/>
                <a:cs typeface="DejaVu Sans"/>
              </a:rPr>
              <a:t>AVA DA COSTA MAIA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8953AC-7B80-4799-90F8-D1A1039DE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476500"/>
            <a:ext cx="619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rPr>
              <a:t>South Wales comedian and experienced host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4D534D-2D3F-4B8C-BED0-BE0F31A566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000375"/>
            <a:ext cx="64293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00" b="0" i="0">
                <a:solidFill>
                  <a:srgbClr val="F6F0E7"/>
                </a:solidFill>
                <a:latin typeface="DejaVu Sans"/>
                <a:ea typeface="DejaVu Sans"/>
                <a:cs typeface="DejaVu Sans"/>
              </a:defRPr>
            </a:pPr>
            <a:r>
              <a:rPr sz="1500" b="0" i="0">
                <a:solidFill>
                  <a:srgbClr val="F6F0E7"/>
                </a:solidFill>
                <a:latin typeface="DejaVu Sans"/>
                <a:ea typeface="DejaVu Sans"/>
                <a:cs typeface="DejaVu Sans"/>
              </a:rPr>
              <a:t>Ava’s warm, candid comedy explores modern dating, disability, family life and everyday absurdity. She has opened and closed weekend comedy nights and performed on professional lineups for the past year.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9E975E-CC01-4C3A-9F62-DA3856661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333875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rPr>
              <a:t>SELECTED CREDITS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CA691A-458B-4627-BEA1-06E564DF9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667250"/>
            <a:ext cx="65722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Opened for Bennett Arron’s I Regret This Already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Supported Markus Birdman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Two Ray Turner Awards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One-hour showcase at RAM Comedy Festival</a:t>
            </a:r>
          </a:p>
          <a:p xmlns:a="http://schemas.openxmlformats.org/drawingml/2006/main">
            <a:pPr algn="l">
              <a:lnSpc>
                <a:spcPct val="110000"/>
              </a:lnSpc>
              <a:buNone/>
              <a:def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Swindon Comedy Festival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FF171D7-438B-4C92-A7E1-E08B520F1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38900"/>
            <a:ext cx="400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94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22271D-CC64-4662-BAD6-A87AED869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6296025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F6F0E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F6F0E7"/>
                </a:solidFill>
                <a:latin typeface="DejaVu Sans"/>
                <a:ea typeface="DejaVu Sans"/>
                <a:cs typeface="DejaVu Sans"/>
              </a:rPr>
              <a:t>UNTAMED PRODUCTIONS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225A94-DC8D-46D2-8955-78C83DB24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2769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F6F0E7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F6F0E7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3305480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88193A-7F71-4249-9E65-3848F20D2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YOUR SECOND COMEDIAN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F12495-D210-4A14-B795-5E7FBA173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19150"/>
            <a:ext cx="10744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An experienced MC with a high gag rate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D6B5B33-75B5-4330-8C71-7FD6D5837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43050"/>
            <a:ext cx="704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D263D"/>
          </a:solidFill>
          <a:ln xmlns:a="http://schemas.openxmlformats.org/drawingml/2006/main" w="0">
            <a:noFill/>
          </a:ln>
        </p:spPr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4194451d09b4ff5"/>
          <a:srcRect xmlns:a="http://schemas.openxmlformats.org/drawingml/2006/main" l="0" t="12500" r="0" b="125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23900" y="1952625"/>
            <a:ext cx="3429000" cy="3857625"/>
          </a:xfrm>
          <a:prstGeom xmlns:a="http://schemas.openxmlformats.org/drawingml/2006/main" prst="rect">
            <a:avLst/>
          </a:prstGeom>
        </p:spPr>
      </p:pic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26ACA7-EBA7-474D-844B-A5585910F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86300" y="1943100"/>
            <a:ext cx="619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8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28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ABI MYLES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0AC9FB1-7119-4355-8095-878814ED1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476500"/>
            <a:ext cx="6191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South Wales comedian and experienced MC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43569B-5E84-4CD6-BC4A-96BBBB494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000375"/>
            <a:ext cx="6429375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575" b="0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Abi performed more than 250 gigs in her first 18 months, including theatre shows, festivals, competitions and a one-hour show. She has hosted her own comedy nights and brings confident crowd work to the room.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112AA49-04B1-46F7-9456-7EDAA7801B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333875"/>
            <a:ext cx="2857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SELECTED CREDITS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76D6ED-1BF6-415C-9935-2EF84BEEA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667250"/>
            <a:ext cx="657225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425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Beat the Frog semi-finalist, 2026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425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Queerovision semi-finalist, 2026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425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Derby New Comedian of the Year semi-finalist, 2026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425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Booked for The Comedy Store, Leicester Square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57D8CA-5200-4C2F-85F8-DE87D85A0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38900"/>
            <a:ext cx="400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D263D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AF7799-76C7-4111-B06C-D6F5EC2DE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6296025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UNTAMED PRODUCTIONS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D10854-C22D-4FA0-918D-B5B4EC430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2769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90055189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0E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591701D-1EEA-4AF9-93E5-F62B2CC9F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REVIEWS AND FOOTAGE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B335FEE-F91E-412E-B150-8F36227CA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19150"/>
            <a:ext cx="10744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Praise from bookers and established acts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77D539-666B-4887-BF1A-B2283B85A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43050"/>
            <a:ext cx="704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D263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5B974C-E28F-4640-98B6-FA200FA09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52625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AVA DA COSTA MAIA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D7170E-9AC5-4ED4-B0B0-CB2DCAB4F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324100"/>
            <a:ext cx="4953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4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24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“INSTANTLY BOOKABLE”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F3EA8B-C03B-42B4-BEE2-704CE2EBE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876550"/>
            <a:ext cx="495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“Gold” and “a splendid performance”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5494ABD-D19D-45EB-9CDC-E73E5E8CD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38500"/>
            <a:ext cx="4953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0" i="1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 i="1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Peter Fox, Notts Comedy Review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465DFB-1FE7-40EF-8D2A-8613BC5CA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38550"/>
            <a:ext cx="238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“Terrific”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AEC5B5-A8CD-437C-A714-31EEE2A8A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33825"/>
            <a:ext cx="2381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1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 i="1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Bennett Arron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615C67-B6CB-4351-8153-A328394A5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1952625"/>
            <a:ext cx="38100" cy="3190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94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4185CC-8F60-40DF-AB23-067EDC405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ABI MYLES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5475AA-59DB-4125-8066-B33B87A06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24100"/>
            <a:ext cx="47625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4000"/>
              </a:lnSpc>
              <a:buNone/>
              <a:defRPr sz="1875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“Charming, confronting, honest and endearing”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5E7A26-F801-4A5B-92CB-AE0F57A4B7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0990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1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 i="1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Phil Nichol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70BA8C-10C8-446A-B812-E67E74159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76625"/>
            <a:ext cx="4762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“A solid performer and hysterical”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9A0738-3DD0-4C7F-B02F-49628432B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8290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1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 i="1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Kris Davies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B68A4E-6A57-4B92-A0DD-BEB6586EE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238625"/>
            <a:ext cx="47625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“Every joke lands perfectly”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E2152B-F28E-4F82-B983-EB56763AB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5910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 i="1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 i="1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Har Har Comedy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6AFA1BB-728D-40DC-80E9-5BA53D32E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3390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AVA FOOTAGE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EABFB6-3219-4C00-8D40-884512D2C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577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7D263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c0a2064962c047b6"/>
              </a:rPr>
              <a:t>Watch Ava’s showreel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4ED78E5-617E-457D-9BA5-7CFD26B8F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625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7D263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6d2b18cc03844f64"/>
              </a:rPr>
              <a:t>Watch selected set 01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B6A5D62-503C-4895-94B4-BB09BB0CF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67350"/>
            <a:ext cx="4572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7D263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70afbd571f0e4eb1"/>
              </a:rPr>
              <a:t>Watch selected set 02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F7D2891-5D0E-4FD0-88DA-3C6354859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1435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7D263D"/>
                </a:solidFill>
                <a:latin typeface="DejaVu Sans"/>
                <a:ea typeface="DejaVu Sans"/>
                <a:cs typeface="DejaVu Sans"/>
                <a:hlinkClick xmlns:r="http://schemas.openxmlformats.org/officeDocument/2006/relationships" r:id="Rf76637c83d79445a"/>
              </a:rPr>
              <a:t>Watch Abi live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C22FFA0-2166-4CBF-B2F4-67287313F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38900"/>
            <a:ext cx="400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D263D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DAB26A-031D-400C-9254-5DE08655F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6296025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UNTAMED PRODUCTIONS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AD76797-B65E-4C65-9EC6-D3C6E9C72F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2769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4232626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C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85858F6-501D-45BE-A9C2-663EA8766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4350"/>
            <a:ext cx="1074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WHAT THE HOTEL PROVIDES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E39281-ECFB-4EB0-A782-2C99B9C53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819150"/>
            <a:ext cx="107442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 i="0">
                <a:solidFill>
                  <a:srgbClr val="0C1726"/>
                </a:solidFill>
                <a:latin typeface="DejaVu Sans"/>
                <a:ea typeface="DejaVu Sans"/>
                <a:cs typeface="DejaVu Sans"/>
              </a:rPr>
              <a:t>A straightforward partnership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ABC8B7-0FAA-40A5-B7FF-C8F253D89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43050"/>
            <a:ext cx="704850" cy="38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D263D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4E7920-F583-4493-B84F-AFCF6150C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981200"/>
            <a:ext cx="1666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ROOM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535EE5-FAC7-40F0-8518-5BC3C9606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276475"/>
            <a:ext cx="447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A seated space with clear sightlines and a small performance area.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6B587C-9F7D-4384-B29E-F8C5EB854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05150"/>
            <a:ext cx="1666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SOUND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1177D87-964A-4F8D-A4D0-575B15BE6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400425"/>
            <a:ext cx="447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A microphone, stand and suitable speaker system.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CC7934-FBBB-488D-AEF9-1B5075BD9D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29100"/>
            <a:ext cx="1666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GUESTS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2B2A89-851F-4BC0-8F43-E12C29884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24375"/>
            <a:ext cx="4476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Ticketing, menu, table plan and customer communication.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60D69A-AAD3-40F2-B75D-0CE773A4C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81200"/>
            <a:ext cx="1666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HOSPITALITY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E051963-7A46-46B2-AEF4-D320DFBF4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76475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Dinner for two, breakfast and an accessible twin room or two rooms.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BF8692-E8FF-4FCF-AB3C-A169CC3E4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05150"/>
            <a:ext cx="1666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OPERATIONS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C528B5-493E-4B08-90E9-13CBA6A19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00425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Normal service, bar, event staff and venue licences.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663078-2C95-4B42-A2DA-694EABA1F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229100"/>
            <a:ext cx="1666875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 i="0">
                <a:solidFill>
                  <a:srgbClr val="7D263D"/>
                </a:solidFill>
                <a:latin typeface="DejaVu Sans"/>
                <a:ea typeface="DejaVu Sans"/>
                <a:cs typeface="DejaVu Sans"/>
              </a:rPr>
              <a:t>ACCESS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16A00D-A061-41B9-93F8-B685FA05D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524375"/>
            <a:ext cx="4762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8000"/>
              </a:lnSpc>
              <a:buNone/>
              <a:def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 i="0">
                <a:solidFill>
                  <a:srgbClr val="17202B"/>
                </a:solidFill>
                <a:latin typeface="DejaVu Sans"/>
                <a:ea typeface="DejaVu Sans"/>
                <a:cs typeface="DejaVu Sans"/>
              </a:rPr>
              <a:t>Step-free access, nearby parking and agreed performer arrangements.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264DF71-E3FF-4011-B9CA-6468525E5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2000250"/>
            <a:ext cx="38100" cy="31813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94E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D546FDC-F9B0-4649-8F96-8224432AD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438900"/>
            <a:ext cx="40005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D263D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4B8BC7-9E02-4EFC-ADCB-2F90A6B06F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57300" y="6296025"/>
            <a:ext cx="3143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UNTAMED PRODUCTIONS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55FF09-7B6F-4837-9B8E-E056D5439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276975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defRPr>
            </a:pPr>
            <a:r>
              <a:rPr sz="975" b="1" i="0">
                <a:solidFill>
                  <a:srgbClr val="66717D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37231755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7D263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483C6F-5A94-4AC0-8454-F053534F8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12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rPr>
              <a:t>UNTAMED PRODUCTIONS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0F7310-8CA0-4257-B4C0-F8934D5BA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14500"/>
            <a:ext cx="9525000" cy="1181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6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7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 comedy night your guests will remember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200EE0-2D3D-4043-A254-D3EAD62A1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200400"/>
            <a:ext cx="8286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950" b="0" i="0">
                <a:solidFill>
                  <a:srgbClr val="F6F0E7"/>
                </a:solidFill>
                <a:latin typeface="DejaVu Sans"/>
                <a:ea typeface="DejaVu Sans"/>
                <a:cs typeface="DejaVu Sans"/>
              </a:defRPr>
            </a:pPr>
            <a:r>
              <a:rPr sz="1950" b="0" i="0">
                <a:solidFill>
                  <a:srgbClr val="F6F0E7"/>
                </a:solidFill>
                <a:latin typeface="DejaVu Sans"/>
                <a:ea typeface="DejaVu Sans"/>
                <a:cs typeface="DejaVu Sans"/>
              </a:rPr>
              <a:t>We are selecting hotel partners for pilot dates across South Wales and South West England.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982B09-E40E-4DE4-8026-4AD9763598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95800"/>
            <a:ext cx="10744200" cy="28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5A94E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DA46B52-2C7A-4B17-8CAF-756F2847D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57750"/>
            <a:ext cx="400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rPr>
              <a:t>Discuss a pilot date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1299630-3EC6-427D-AD19-F6D0B47E1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10200"/>
            <a:ext cx="61912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Ava Da Costa Maia  |  Untamed Productions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BD41E28-09D5-4135-8330-A1BA292EF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619125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rPr>
              <a:t>www.untamedproductions.co.uk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46893D-3909-4FAF-83CE-2E26C389F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876800"/>
            <a:ext cx="1809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36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600" b="1" i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£350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9056F3F-13B4-4BD5-82F9-70BDA1787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01150" y="5572125"/>
            <a:ext cx="21336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112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 i="0">
                <a:solidFill>
                  <a:srgbClr val="F0D390"/>
                </a:solidFill>
                <a:latin typeface="DejaVu Sans"/>
                <a:ea typeface="DejaVu Sans"/>
                <a:cs typeface="DejaVu Sans"/>
              </a:rPr>
              <a:t>regional launch fee</a:t>
            </a:r>
          </a:p>
        </p:txBody>
      </p:sp>
    </p:spTree>
    <p:extLst>
      <p:ext uri="{BB962C8B-B14F-4D97-AF65-F5344CB8AC3E}">
        <p14:creationId xmlns:p14="http://schemas.microsoft.com/office/powerpoint/2010/main" val="182806893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2026-09-15T16:28:20.0230000Z</dcterms:created>
  <dcterms:modified xsi:type="dcterms:W3CDTF">2026-09-15T16:28:20.0230000Z</dcterms:modified>
</coreProperties>
</file>